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312" r:id="rId5"/>
    <p:sldId id="313" r:id="rId6"/>
    <p:sldId id="319" r:id="rId7"/>
    <p:sldId id="323" r:id="rId8"/>
    <p:sldId id="258" r:id="rId9"/>
    <p:sldId id="315" r:id="rId10"/>
    <p:sldId id="268" r:id="rId11"/>
    <p:sldId id="270" r:id="rId12"/>
    <p:sldId id="264" r:id="rId13"/>
    <p:sldId id="273" r:id="rId14"/>
    <p:sldId id="271" r:id="rId15"/>
    <p:sldId id="272" r:id="rId16"/>
    <p:sldId id="279" r:id="rId17"/>
    <p:sldId id="277" r:id="rId18"/>
    <p:sldId id="278" r:id="rId19"/>
    <p:sldId id="261" r:id="rId20"/>
    <p:sldId id="276" r:id="rId21"/>
    <p:sldId id="300" r:id="rId22"/>
    <p:sldId id="281" r:id="rId23"/>
    <p:sldId id="282" r:id="rId24"/>
    <p:sldId id="283" r:id="rId25"/>
    <p:sldId id="30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9" r:id="rId35"/>
    <p:sldId id="294" r:id="rId36"/>
    <p:sldId id="296" r:id="rId37"/>
    <p:sldId id="298" r:id="rId38"/>
    <p:sldId id="324" r:id="rId39"/>
    <p:sldId id="303" r:id="rId40"/>
    <p:sldId id="305" r:id="rId41"/>
    <p:sldId id="306" r:id="rId42"/>
    <p:sldId id="322" r:id="rId43"/>
    <p:sldId id="318" r:id="rId44"/>
    <p:sldId id="317" r:id="rId45"/>
    <p:sldId id="320" r:id="rId46"/>
    <p:sldId id="32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6C5C-348F-4FF9-9E65-31B7FAB78B9C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20D5-A27A-485F-BA5B-B45D2186F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pc\Desktop\IMG_20150421_233736_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105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458200" cy="54102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Unless there is a </a:t>
            </a:r>
            <a:r>
              <a:rPr lang="en-US" sz="2800" b="1" dirty="0">
                <a:solidFill>
                  <a:srgbClr val="FF0000"/>
                </a:solidFill>
              </a:rPr>
              <a:t>clear clinical </a:t>
            </a:r>
            <a:r>
              <a:rPr lang="en-US" sz="2800" b="1" dirty="0" smtClean="0">
                <a:solidFill>
                  <a:srgbClr val="FF0000"/>
                </a:solidFill>
              </a:rPr>
              <a:t>diagnosis </a:t>
            </a:r>
            <a:r>
              <a:rPr lang="en-US" sz="2800" b="1" dirty="0" smtClean="0">
                <a:solidFill>
                  <a:schemeClr val="tx1"/>
                </a:solidFill>
              </a:rPr>
              <a:t>(e.g</a:t>
            </a:r>
            <a:r>
              <a:rPr lang="en-US" sz="2800" b="1" dirty="0">
                <a:solidFill>
                  <a:schemeClr val="tx1"/>
                </a:solidFill>
              </a:rPr>
              <a:t>., patient in a hyperglycemic crisis </a:t>
            </a:r>
            <a:r>
              <a:rPr lang="en-US" sz="2800" b="1" dirty="0" smtClean="0">
                <a:solidFill>
                  <a:schemeClr val="tx1"/>
                </a:solidFill>
              </a:rPr>
              <a:t>or with </a:t>
            </a:r>
            <a:r>
              <a:rPr lang="en-US" sz="2800" b="1" dirty="0">
                <a:solidFill>
                  <a:schemeClr val="tx1"/>
                </a:solidFill>
              </a:rPr>
              <a:t>classic symptoms </a:t>
            </a:r>
            <a:r>
              <a:rPr lang="en-US" sz="2800" b="1" dirty="0" smtClean="0">
                <a:solidFill>
                  <a:schemeClr val="tx1"/>
                </a:solidFill>
              </a:rPr>
              <a:t>of hyperglycemia and </a:t>
            </a:r>
            <a:r>
              <a:rPr lang="en-US" sz="2800" b="1" dirty="0">
                <a:solidFill>
                  <a:schemeClr val="tx1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random plasma glucose </a:t>
            </a:r>
            <a:r>
              <a:rPr lang="en-US" sz="2800" b="1" dirty="0" smtClean="0">
                <a:solidFill>
                  <a:srgbClr val="FF0000"/>
                </a:solidFill>
              </a:rPr>
              <a:t>≥ 200 mg/dl 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diagnosis </a:t>
            </a:r>
            <a:r>
              <a:rPr lang="en-US" sz="2800" b="1" dirty="0" smtClean="0">
                <a:solidFill>
                  <a:schemeClr val="tx1"/>
                </a:solidFill>
              </a:rPr>
              <a:t>requires </a:t>
            </a:r>
            <a:r>
              <a:rPr lang="en-US" sz="2800" b="1" dirty="0" smtClean="0">
                <a:solidFill>
                  <a:srgbClr val="0070C0"/>
                </a:solidFill>
              </a:rPr>
              <a:t>two </a:t>
            </a:r>
            <a:r>
              <a:rPr lang="en-US" sz="2800" b="1" dirty="0">
                <a:solidFill>
                  <a:srgbClr val="0070C0"/>
                </a:solidFill>
              </a:rPr>
              <a:t>abnormal test </a:t>
            </a:r>
            <a:r>
              <a:rPr lang="en-US" sz="2800" b="1" dirty="0">
                <a:solidFill>
                  <a:schemeClr val="tx1"/>
                </a:solidFill>
              </a:rPr>
              <a:t>results from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same sample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rgbClr val="0070C0"/>
                </a:solidFill>
              </a:rPr>
              <a:t>in two separate </a:t>
            </a:r>
            <a:r>
              <a:rPr lang="en-US" sz="2800" b="1" dirty="0" smtClean="0">
                <a:solidFill>
                  <a:srgbClr val="0070C0"/>
                </a:solidFill>
              </a:rPr>
              <a:t>test samples.</a:t>
            </a:r>
          </a:p>
          <a:p>
            <a:pPr algn="just"/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If using </a:t>
            </a:r>
            <a:r>
              <a:rPr lang="en-US" sz="2800" b="1" dirty="0">
                <a:solidFill>
                  <a:srgbClr val="FF0000"/>
                </a:solidFill>
              </a:rPr>
              <a:t>two separate test </a:t>
            </a:r>
            <a:r>
              <a:rPr lang="en-US" sz="2800" b="1" dirty="0" smtClean="0">
                <a:solidFill>
                  <a:srgbClr val="FF0000"/>
                </a:solidFill>
              </a:rPr>
              <a:t>samples</a:t>
            </a:r>
            <a:r>
              <a:rPr lang="en-US" sz="2800" b="1" dirty="0" smtClean="0">
                <a:solidFill>
                  <a:schemeClr val="tx1"/>
                </a:solidFill>
              </a:rPr>
              <a:t>, it </a:t>
            </a:r>
            <a:r>
              <a:rPr lang="en-US" sz="2800" b="1" dirty="0">
                <a:solidFill>
                  <a:schemeClr val="tx1"/>
                </a:solidFill>
              </a:rPr>
              <a:t>is recommended that the </a:t>
            </a:r>
            <a:r>
              <a:rPr lang="en-US" sz="2800" b="1" dirty="0" smtClean="0">
                <a:solidFill>
                  <a:schemeClr val="tx1"/>
                </a:solidFill>
              </a:rPr>
              <a:t>second test</a:t>
            </a:r>
            <a:r>
              <a:rPr lang="en-US" sz="2800" b="1" dirty="0">
                <a:solidFill>
                  <a:schemeClr val="tx1"/>
                </a:solidFill>
              </a:rPr>
              <a:t>, which may either be a repeat of </a:t>
            </a:r>
            <a:r>
              <a:rPr lang="en-US" sz="2800" b="1" dirty="0" smtClean="0">
                <a:solidFill>
                  <a:schemeClr val="tx1"/>
                </a:solidFill>
              </a:rPr>
              <a:t>the initial </a:t>
            </a:r>
            <a:r>
              <a:rPr lang="en-US" sz="2800" b="1" dirty="0">
                <a:solidFill>
                  <a:schemeClr val="tx1"/>
                </a:solidFill>
              </a:rPr>
              <a:t>test or a different test, be </a:t>
            </a:r>
            <a:r>
              <a:rPr lang="en-US" sz="2800" b="1" dirty="0" smtClean="0">
                <a:solidFill>
                  <a:schemeClr val="tx1"/>
                </a:solidFill>
              </a:rPr>
              <a:t>performed without </a:t>
            </a:r>
            <a:r>
              <a:rPr lang="en-US" sz="2800" b="1" dirty="0">
                <a:solidFill>
                  <a:schemeClr val="tx1"/>
                </a:solidFill>
              </a:rPr>
              <a:t>delay.</a:t>
            </a:r>
            <a:endParaRPr lang="fa-IR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534400" cy="55626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If </a:t>
            </a:r>
            <a:r>
              <a:rPr lang="en-US" sz="2800" b="1" dirty="0" smtClean="0">
                <a:solidFill>
                  <a:schemeClr val="tx1"/>
                </a:solidFill>
              </a:rPr>
              <a:t>two different </a:t>
            </a:r>
            <a:r>
              <a:rPr lang="en-US" sz="2800" b="1" dirty="0">
                <a:solidFill>
                  <a:schemeClr val="tx1"/>
                </a:solidFill>
              </a:rPr>
              <a:t>tests (such as A1C and FPG) </a:t>
            </a:r>
            <a:r>
              <a:rPr lang="en-US" sz="2800" b="1" dirty="0" smtClean="0">
                <a:solidFill>
                  <a:schemeClr val="tx1"/>
                </a:solidFill>
              </a:rPr>
              <a:t>are both </a:t>
            </a:r>
            <a:r>
              <a:rPr lang="en-US" sz="2800" b="1" dirty="0">
                <a:solidFill>
                  <a:schemeClr val="tx1"/>
                </a:solidFill>
              </a:rPr>
              <a:t>above the diagnostic </a:t>
            </a:r>
            <a:r>
              <a:rPr lang="en-US" sz="2800" b="1" dirty="0" smtClean="0">
                <a:solidFill>
                  <a:schemeClr val="tx1"/>
                </a:solidFill>
              </a:rPr>
              <a:t>threshold when </a:t>
            </a:r>
            <a:r>
              <a:rPr lang="en-US" sz="2800" b="1" dirty="0">
                <a:solidFill>
                  <a:schemeClr val="tx1"/>
                </a:solidFill>
              </a:rPr>
              <a:t>analyzed from the </a:t>
            </a:r>
            <a:r>
              <a:rPr lang="en-US" sz="2800" b="1" dirty="0">
                <a:solidFill>
                  <a:srgbClr val="FF0000"/>
                </a:solidFill>
              </a:rPr>
              <a:t>same </a:t>
            </a:r>
            <a:r>
              <a:rPr lang="en-US" sz="2800" b="1" dirty="0" smtClean="0">
                <a:solidFill>
                  <a:srgbClr val="FF0000"/>
                </a:solidFill>
              </a:rPr>
              <a:t>sample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rgbClr val="FF0000"/>
                </a:solidFill>
              </a:rPr>
              <a:t>in two different test samples</a:t>
            </a:r>
            <a:r>
              <a:rPr lang="en-US" sz="2800" b="1" dirty="0">
                <a:solidFill>
                  <a:schemeClr val="tx1"/>
                </a:solidFill>
              </a:rPr>
              <a:t>, this </a:t>
            </a:r>
            <a:r>
              <a:rPr lang="en-US" sz="2800" b="1" dirty="0" smtClean="0">
                <a:solidFill>
                  <a:schemeClr val="tx1"/>
                </a:solidFill>
              </a:rPr>
              <a:t>also confirms </a:t>
            </a:r>
            <a:r>
              <a:rPr lang="en-US" sz="2800" b="1" dirty="0">
                <a:solidFill>
                  <a:schemeClr val="tx1"/>
                </a:solidFill>
              </a:rPr>
              <a:t>the diagnosis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On the </a:t>
            </a:r>
            <a:r>
              <a:rPr lang="en-US" sz="2800" b="1" dirty="0" smtClean="0">
                <a:solidFill>
                  <a:schemeClr val="tx1"/>
                </a:solidFill>
              </a:rPr>
              <a:t>other hand</a:t>
            </a:r>
            <a:r>
              <a:rPr lang="en-US" sz="2800" b="1" dirty="0">
                <a:solidFill>
                  <a:schemeClr val="tx1"/>
                </a:solidFill>
              </a:rPr>
              <a:t>, if a patient has </a:t>
            </a:r>
            <a:r>
              <a:rPr lang="en-US" sz="2800" b="1" dirty="0">
                <a:solidFill>
                  <a:srgbClr val="00B050"/>
                </a:solidFill>
              </a:rPr>
              <a:t>discordant </a:t>
            </a:r>
            <a:r>
              <a:rPr lang="en-US" sz="2800" b="1" dirty="0" smtClean="0">
                <a:solidFill>
                  <a:srgbClr val="00B050"/>
                </a:solidFill>
              </a:rPr>
              <a:t>results </a:t>
            </a:r>
            <a:r>
              <a:rPr lang="en-US" sz="2800" b="1" dirty="0" smtClean="0">
                <a:solidFill>
                  <a:schemeClr val="tx1"/>
                </a:solidFill>
              </a:rPr>
              <a:t>from </a:t>
            </a:r>
            <a:r>
              <a:rPr lang="en-US" sz="2800" b="1" dirty="0">
                <a:solidFill>
                  <a:schemeClr val="tx1"/>
                </a:solidFill>
              </a:rPr>
              <a:t>two different tests, then the </a:t>
            </a:r>
            <a:r>
              <a:rPr lang="en-US" sz="2800" b="1" dirty="0" smtClean="0">
                <a:solidFill>
                  <a:schemeClr val="tx1"/>
                </a:solidFill>
              </a:rPr>
              <a:t>test result </a:t>
            </a:r>
            <a:r>
              <a:rPr lang="en-US" sz="2800" b="1" dirty="0">
                <a:solidFill>
                  <a:schemeClr val="tx1"/>
                </a:solidFill>
              </a:rPr>
              <a:t>that is </a:t>
            </a:r>
            <a:r>
              <a:rPr lang="en-US" sz="2800" b="1" dirty="0">
                <a:solidFill>
                  <a:srgbClr val="FF0000"/>
                </a:solidFill>
              </a:rPr>
              <a:t>above</a:t>
            </a:r>
            <a:r>
              <a:rPr lang="en-US" sz="2800" b="1" dirty="0">
                <a:solidFill>
                  <a:schemeClr val="tx1"/>
                </a:solidFill>
              </a:rPr>
              <a:t> the diagnostic </a:t>
            </a:r>
            <a:r>
              <a:rPr lang="en-US" sz="2800" b="1" dirty="0" smtClean="0">
                <a:solidFill>
                  <a:schemeClr val="tx1"/>
                </a:solidFill>
              </a:rPr>
              <a:t>cut point </a:t>
            </a:r>
            <a:r>
              <a:rPr lang="en-US" sz="2800" b="1" dirty="0">
                <a:solidFill>
                  <a:srgbClr val="FF0000"/>
                </a:solidFill>
              </a:rPr>
              <a:t>should be repeated</a:t>
            </a:r>
            <a:r>
              <a:rPr lang="en-US" sz="2800" b="1" dirty="0">
                <a:solidFill>
                  <a:schemeClr val="tx1"/>
                </a:solidFill>
              </a:rPr>
              <a:t>, with </a:t>
            </a:r>
            <a:r>
              <a:rPr lang="en-US" sz="2800" b="1" dirty="0" smtClean="0">
                <a:solidFill>
                  <a:schemeClr val="tx1"/>
                </a:solidFill>
              </a:rPr>
              <a:t>consideration of </a:t>
            </a:r>
            <a:r>
              <a:rPr lang="en-US" sz="2800" b="1" dirty="0">
                <a:solidFill>
                  <a:schemeClr val="tx1"/>
                </a:solidFill>
              </a:rPr>
              <a:t>the possibility of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A1C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assay interference</a:t>
            </a:r>
            <a:r>
              <a:rPr lang="en-US" sz="2800" b="1" dirty="0">
                <a:solidFill>
                  <a:schemeClr val="tx1"/>
                </a:solidFill>
              </a:rPr>
              <a:t>. The diagnosis is made </a:t>
            </a:r>
            <a:r>
              <a:rPr lang="en-US" sz="2800" b="1" dirty="0" smtClean="0">
                <a:solidFill>
                  <a:schemeClr val="tx1"/>
                </a:solidFill>
              </a:rPr>
              <a:t>on the </a:t>
            </a:r>
            <a:r>
              <a:rPr lang="en-US" sz="2800" b="1" dirty="0">
                <a:solidFill>
                  <a:schemeClr val="tx1"/>
                </a:solidFill>
              </a:rPr>
              <a:t>basis of the confirmed test.</a:t>
            </a:r>
            <a:endParaRPr lang="fa-IR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153400" cy="41910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For example, if </a:t>
            </a:r>
            <a:r>
              <a:rPr lang="en-US" b="1" dirty="0" smtClean="0">
                <a:solidFill>
                  <a:schemeClr val="tx1"/>
                </a:solidFill>
              </a:rPr>
              <a:t>the A1C </a:t>
            </a:r>
            <a:r>
              <a:rPr lang="en-US" b="1" dirty="0">
                <a:solidFill>
                  <a:schemeClr val="tx1"/>
                </a:solidFill>
              </a:rPr>
              <a:t>is 7.0</a:t>
            </a:r>
            <a:r>
              <a:rPr lang="en-US" b="1" dirty="0" smtClean="0">
                <a:solidFill>
                  <a:schemeClr val="tx1"/>
                </a:solidFill>
              </a:rPr>
              <a:t>% </a:t>
            </a:r>
            <a:r>
              <a:rPr lang="en-US" b="1" dirty="0">
                <a:solidFill>
                  <a:schemeClr val="tx1"/>
                </a:solidFill>
              </a:rPr>
              <a:t>and a </a:t>
            </a:r>
            <a:r>
              <a:rPr lang="en-US" b="1" dirty="0" smtClean="0">
                <a:solidFill>
                  <a:schemeClr val="tx1"/>
                </a:solidFill>
              </a:rPr>
              <a:t>repeat result </a:t>
            </a:r>
            <a:r>
              <a:rPr lang="en-US" b="1" dirty="0">
                <a:solidFill>
                  <a:schemeClr val="tx1"/>
                </a:solidFill>
              </a:rPr>
              <a:t>is 6.8% </a:t>
            </a:r>
            <a:r>
              <a:rPr lang="en-US" b="1" dirty="0" smtClean="0">
                <a:solidFill>
                  <a:schemeClr val="tx1"/>
                </a:solidFill>
              </a:rPr>
              <a:t>, ???????????????</a:t>
            </a:r>
          </a:p>
          <a:p>
            <a:pPr algn="just"/>
            <a:endParaRPr lang="en-US" b="1" dirty="0" smtClean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For example</a:t>
            </a:r>
            <a:r>
              <a:rPr lang="en-US" b="1" dirty="0">
                <a:solidFill>
                  <a:schemeClr val="tx1"/>
                </a:solidFill>
              </a:rPr>
              <a:t>, if a patient meets the </a:t>
            </a:r>
            <a:r>
              <a:rPr lang="en-US" b="1" dirty="0" smtClean="0">
                <a:solidFill>
                  <a:schemeClr val="tx1"/>
                </a:solidFill>
              </a:rPr>
              <a:t>diabetes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criterion of the A1C (two </a:t>
            </a:r>
            <a:r>
              <a:rPr lang="en-US" b="1" dirty="0" smtClean="0">
                <a:solidFill>
                  <a:schemeClr val="tx1"/>
                </a:solidFill>
              </a:rPr>
              <a:t>results ≥ 6.5%) </a:t>
            </a:r>
            <a:r>
              <a:rPr lang="en-US" b="1" dirty="0">
                <a:solidFill>
                  <a:schemeClr val="tx1"/>
                </a:solidFill>
              </a:rPr>
              <a:t>but not FPG </a:t>
            </a:r>
            <a:r>
              <a:rPr lang="en-US" b="1" dirty="0" smtClean="0">
                <a:solidFill>
                  <a:schemeClr val="tx1"/>
                </a:solidFill>
              </a:rPr>
              <a:t>(˂126 mg/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b="1" dirty="0" smtClean="0">
                <a:solidFill>
                  <a:schemeClr val="tx1"/>
                </a:solidFill>
              </a:rPr>
              <a:t> ), ???????????????</a:t>
            </a:r>
            <a:endParaRPr lang="fa-I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153400" cy="54864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For example, if </a:t>
            </a:r>
            <a:r>
              <a:rPr lang="en-US" b="1" dirty="0" smtClean="0">
                <a:solidFill>
                  <a:schemeClr val="tx1"/>
                </a:solidFill>
              </a:rPr>
              <a:t>the A1C </a:t>
            </a:r>
            <a:r>
              <a:rPr lang="en-US" b="1" dirty="0">
                <a:solidFill>
                  <a:schemeClr val="tx1"/>
                </a:solidFill>
              </a:rPr>
              <a:t>is 7.0</a:t>
            </a:r>
            <a:r>
              <a:rPr lang="en-US" b="1" dirty="0" smtClean="0">
                <a:solidFill>
                  <a:schemeClr val="tx1"/>
                </a:solidFill>
              </a:rPr>
              <a:t>% </a:t>
            </a:r>
            <a:r>
              <a:rPr lang="en-US" b="1" dirty="0">
                <a:solidFill>
                  <a:schemeClr val="tx1"/>
                </a:solidFill>
              </a:rPr>
              <a:t>and a </a:t>
            </a:r>
            <a:r>
              <a:rPr lang="en-US" b="1" dirty="0" smtClean="0">
                <a:solidFill>
                  <a:schemeClr val="tx1"/>
                </a:solidFill>
              </a:rPr>
              <a:t>repeat result </a:t>
            </a:r>
            <a:r>
              <a:rPr lang="en-US" b="1" dirty="0">
                <a:solidFill>
                  <a:schemeClr val="tx1"/>
                </a:solidFill>
              </a:rPr>
              <a:t>is 6.8% 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diagnosis of </a:t>
            </a:r>
            <a:r>
              <a:rPr lang="en-US" b="1" dirty="0">
                <a:solidFill>
                  <a:srgbClr val="FF0000"/>
                </a:solidFill>
              </a:rPr>
              <a:t>diabetes is confirmed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For example</a:t>
            </a:r>
            <a:r>
              <a:rPr lang="en-US" b="1" dirty="0">
                <a:solidFill>
                  <a:schemeClr val="tx1"/>
                </a:solidFill>
              </a:rPr>
              <a:t>, if a patient meets the diabetes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criterion of the A1C (two </a:t>
            </a:r>
            <a:r>
              <a:rPr lang="en-US" b="1" dirty="0" smtClean="0">
                <a:solidFill>
                  <a:schemeClr val="tx1"/>
                </a:solidFill>
              </a:rPr>
              <a:t>results ≥ 6.5%) </a:t>
            </a:r>
            <a:r>
              <a:rPr lang="en-US" b="1" dirty="0">
                <a:solidFill>
                  <a:schemeClr val="tx1"/>
                </a:solidFill>
              </a:rPr>
              <a:t>but not FPG </a:t>
            </a:r>
            <a:r>
              <a:rPr lang="en-US" b="1" dirty="0" smtClean="0">
                <a:solidFill>
                  <a:schemeClr val="tx1"/>
                </a:solidFill>
              </a:rPr>
              <a:t>(˂126 mg/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b="1" dirty="0" smtClean="0">
                <a:solidFill>
                  <a:schemeClr val="tx1"/>
                </a:solidFill>
              </a:rPr>
              <a:t> ), </a:t>
            </a:r>
            <a:r>
              <a:rPr lang="en-US" b="1" dirty="0">
                <a:solidFill>
                  <a:srgbClr val="FF0000"/>
                </a:solidFill>
              </a:rPr>
              <a:t>that person </a:t>
            </a:r>
            <a:r>
              <a:rPr lang="en-US" b="1" dirty="0" smtClean="0">
                <a:solidFill>
                  <a:srgbClr val="FF0000"/>
                </a:solidFill>
              </a:rPr>
              <a:t>should nevertheless </a:t>
            </a:r>
            <a:r>
              <a:rPr lang="en-US" b="1" dirty="0">
                <a:solidFill>
                  <a:srgbClr val="FF0000"/>
                </a:solidFill>
              </a:rPr>
              <a:t>be considered to have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diabetes.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endParaRPr lang="fa-IR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62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762000"/>
            <a:ext cx="4724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429000"/>
            <a:ext cx="4724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4343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619999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33400"/>
            <a:ext cx="82296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غربالگری دیابت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2057400"/>
            <a:ext cx="64008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استاد راهنما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جناب آقای دکتر براهیمی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a-IR" sz="4000" b="1" dirty="0">
              <a:cs typeface="B Nazanin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نسیم عبادتی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رزیدنت پزشک خانواده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بهار 99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"/>
            <a:ext cx="70104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6172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1219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2296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67001"/>
            <a:ext cx="8077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53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8100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1" y="762000"/>
            <a:ext cx="78486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229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43425"/>
            <a:ext cx="8229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1"/>
            <a:ext cx="7162799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91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514600"/>
          </a:xfrm>
        </p:spPr>
        <p:txBody>
          <a:bodyPr/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بیمار آقای 48 ساله ورزشکار بدون بیماری زمینه‌ای و بدون علامت خاصی به درمانگاه پزشک خانواده مراجعه کرده است. سابقه خانوادگی ندارد. پارسال آزمایش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FBS=89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داشته و آزمایشات لیپید و معاینات نرمال است. 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جهت چک‌آپ  و بررسی ابتلا به دیابت درخواست آزمایش دارد.</a:t>
            </a:r>
          </a:p>
          <a:p>
            <a:pPr algn="just" rtl="1"/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endParaRPr lang="fa-IR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91440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7725"/>
            <a:ext cx="9144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3999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514600"/>
          </a:xfrm>
        </p:spPr>
        <p:txBody>
          <a:bodyPr/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بیمار آقای 48 ساله ورزشکار بدون بیماری زمینه‌ای و بدون علامت خاصی به درمانگاه پزشک خانواده مراجعه کرده است. سابقه خانوادگی ندارد. پارسال آزمایش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FBS=89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داشته و آزمایشات لیپید و معاینات نرمال است. 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جهت چک‌آپ  و بررسی ابتلا به دیابت درخواست آزمایش دارد.</a:t>
            </a:r>
          </a:p>
          <a:p>
            <a:pPr algn="just" rtl="1"/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endParaRPr lang="fa-IR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514600"/>
          </a:xfrm>
        </p:spPr>
        <p:txBody>
          <a:bodyPr/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بیمار آقای 48 ساله ورزشکار بدون بیماری زمینه‌ای و بدون علامت خاصی به درمانگاه پزشک خانواده مراجعه کرده است. سابقه خانوادگی ندارد. پارسال آزمایش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FBS=89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داشته و آزمایشات لیپید و معاینات نرمال است. 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جهت چک‌آپ  و بررسی ابتلا به دیابت درخواست آزمایش دارد.</a:t>
            </a:r>
          </a:p>
          <a:p>
            <a:pPr algn="just" rtl="1"/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BMI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برابر 28 دارد ؟؟؟؟؟؟؟؟</a:t>
            </a:r>
          </a:p>
          <a:p>
            <a:endParaRPr lang="fa-IR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438400"/>
          </a:xfrm>
        </p:spPr>
        <p:txBody>
          <a:bodyPr/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مادری با کودک پسر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10 ساله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خود به درمانگاه پزشک خانواده مراجعه میکند. 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با توجه به سابقه خانوادگی دیابت در دایی وی مادر نگران ابتلا فرزند خود به دیابت است. در معاینه بالینی وزن در صدک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95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درصد پرسنتایل است. در معاینه فیزیکی یافته زیر دیده می‌شود ولی سایر معاینات طبیعی است.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جهت چک‌آپ  و بررسی ابتلا به دیابت درخواست آزمایش دارد.</a:t>
            </a:r>
          </a:p>
          <a:p>
            <a:pPr algn="just" rtl="1"/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endParaRPr lang="fa-I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3676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10600" cy="2133600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بیمار خانم 33 ساله کارمند بانک بدون بیماری زمینه‌ای و بدون سابقه فامیلی با آزمایش زیر مراجعه کرده است. پرنوشی و پرادراری ندارد.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 آزمایشات همراه خود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FBS=96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و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7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HbA1c =</a:t>
            </a:r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 معاینه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pale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است و شرح حال منوراژی می‌دهد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و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BMI=29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دارد.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آیا بیمار مبتلا به دیابت است؟</a:t>
            </a:r>
          </a:p>
          <a:p>
            <a:endParaRPr lang="fa-I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09600"/>
            <a:ext cx="6934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2438400"/>
          </a:xfrm>
        </p:spPr>
        <p:txBody>
          <a:bodyPr/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مادری با کودک پسر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10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ساله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خود به درمانگاه پزشک خانواده مراجعه میکند. 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با توجه به سابقه خانوادگی دیابت در دایی وی مادر نگران ابتلا فرزند خود به دیابت است. در معاینه بالینی وزن در صدک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95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درصد پرسنتایل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است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. در معاینه فیزیکی یافته زیر دیده می‌شود ولی سایر معاینات طبیعی است.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جهت چک‌آپ  و بررسی ابتلا به دیابت درخواست آزمایش دارد.</a:t>
            </a:r>
          </a:p>
          <a:p>
            <a:pPr algn="just" rtl="1"/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endParaRPr lang="fa-I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3676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10600" cy="2362200"/>
          </a:xfrm>
        </p:spPr>
        <p:txBody>
          <a:bodyPr>
            <a:normAutofit/>
          </a:bodyPr>
          <a:lstStyle/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بیمار خانم 33 ساله کارمند بانک بدون بیماری زمینه‌ای و بدون سابقه فامیلی با آزمایش زیر مراجعه کرده است. پرنوشی و پرادراری ندارد.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 آزمایشات همراه خود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FBS=96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و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7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HbA1c =</a:t>
            </a:r>
            <a:endParaRPr lang="fa-IR" sz="24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در معاینه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pale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است و شرح حال منوراژی می‌دهد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و </a:t>
            </a:r>
            <a:r>
              <a:rPr lang="en-US" sz="2400" b="1" dirty="0" smtClean="0">
                <a:solidFill>
                  <a:schemeClr val="tx1"/>
                </a:solidFill>
                <a:cs typeface="B Nazanin" pitchFamily="2" charset="-78"/>
              </a:rPr>
              <a:t>BMI=29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 دارد.</a:t>
            </a:r>
          </a:p>
          <a:p>
            <a:pPr algn="just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آیا بیمار مبتلا به دیابت است؟</a:t>
            </a:r>
          </a:p>
          <a:p>
            <a:endParaRPr lang="fa-IR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80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"/>
            <a:ext cx="6477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683</Words>
  <Application>Microsoft Office PowerPoint</Application>
  <PresentationFormat>On-screen Show (4:3)</PresentationFormat>
  <Paragraphs>45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maxi</dc:creator>
  <cp:lastModifiedBy>maxi</cp:lastModifiedBy>
  <cp:revision>6</cp:revision>
  <dcterms:created xsi:type="dcterms:W3CDTF">2020-04-14T18:45:06Z</dcterms:created>
  <dcterms:modified xsi:type="dcterms:W3CDTF">2020-04-16T15:41:34Z</dcterms:modified>
</cp:coreProperties>
</file>